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0" r:id="rId1"/>
  </p:sldMasterIdLst>
  <p:notesMasterIdLst>
    <p:notesMasterId r:id="rId13"/>
  </p:notesMasterIdLst>
  <p:handoutMasterIdLst>
    <p:handoutMasterId r:id="rId14"/>
  </p:handoutMasterIdLst>
  <p:sldIdLst>
    <p:sldId id="256" r:id="rId2"/>
    <p:sldId id="279" r:id="rId3"/>
    <p:sldId id="291" r:id="rId4"/>
    <p:sldId id="284" r:id="rId5"/>
    <p:sldId id="293" r:id="rId6"/>
    <p:sldId id="286" r:id="rId7"/>
    <p:sldId id="292" r:id="rId8"/>
    <p:sldId id="288" r:id="rId9"/>
    <p:sldId id="289" r:id="rId10"/>
    <p:sldId id="287" r:id="rId11"/>
    <p:sldId id="290" r:id="rId12"/>
  </p:sldIdLst>
  <p:sldSz cx="9144000" cy="6858000" type="screen4x3"/>
  <p:notesSz cx="6858000" cy="9144000"/>
  <p:defaultTextStyle>
    <a:defPPr>
      <a:defRPr lang="es-ES_tradnl"/>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7277D"/>
    <a:srgbClr val="15057B"/>
    <a:srgbClr val="C40410"/>
    <a:srgbClr val="FFFFFF"/>
    <a:srgbClr val="FF0818"/>
    <a:srgbClr val="F99825"/>
    <a:srgbClr val="36690C"/>
    <a:srgbClr val="374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636" y="330"/>
      </p:cViewPr>
      <p:guideLst>
        <p:guide orient="horz" pos="110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s-E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s-E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s-E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58610980-4FD7-4DB7-87AF-25456A8F56B0}"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s-ES"/>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s-E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353BEBCB-EAA8-4539-94CD-64BDE6EE049B}"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8C43D07-B454-4AD2-AF45-FFAC120D98D5}" type="slidenum">
              <a:rPr lang="es-ES_tradnl" smtClean="0">
                <a:latin typeface="Arial" charset="0"/>
              </a:rPr>
              <a:pPr/>
              <a:t>1</a:t>
            </a:fld>
            <a:endParaRPr lang="es-ES_tradnl"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NI" dirty="0"/>
          </a:p>
        </p:txBody>
      </p:sp>
      <p:sp>
        <p:nvSpPr>
          <p:cNvPr id="4" name="3 Marcador de número de diapositiva"/>
          <p:cNvSpPr>
            <a:spLocks noGrp="1"/>
          </p:cNvSpPr>
          <p:nvPr>
            <p:ph type="sldNum" sz="quarter" idx="10"/>
          </p:nvPr>
        </p:nvSpPr>
        <p:spPr/>
        <p:txBody>
          <a:bodyPr/>
          <a:lstStyle/>
          <a:p>
            <a:pPr>
              <a:defRPr/>
            </a:pPr>
            <a:fld id="{353BEBCB-EAA8-4539-94CD-64BDE6EE049B}" type="slidenum">
              <a:rPr lang="es-ES_tradnl" smtClean="0"/>
              <a:pPr>
                <a:defRPr/>
              </a:pPr>
              <a:t>2</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8874ACA-BCB9-421E-A0AD-099CAE569AA9}" type="slidenum">
              <a:rPr lang="es-ES_tradnl" smtClean="0">
                <a:latin typeface="Arial" charset="0"/>
              </a:rPr>
              <a:pPr/>
              <a:t>3</a:t>
            </a:fld>
            <a:endParaRPr lang="es-ES_tradnl" smtClean="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611C384-CC96-4236-94E1-2625BFF391E4}" type="slidenum">
              <a:rPr lang="es-ES_tradnl" smtClean="0">
                <a:latin typeface="Arial" charset="0"/>
              </a:rPr>
              <a:pPr/>
              <a:t>4</a:t>
            </a:fld>
            <a:endParaRPr lang="es-ES_tradnl"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E2F8AE6-CE36-400F-B994-9D3F1FE3E653}" type="slidenum">
              <a:rPr lang="es-ES_tradnl" smtClean="0">
                <a:latin typeface="Arial" charset="0"/>
              </a:rPr>
              <a:pPr/>
              <a:t>5</a:t>
            </a:fld>
            <a:endParaRPr lang="es-ES_tradnl"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A9D064F-4250-469E-A0F4-9BC23035584F}" type="slidenum">
              <a:rPr lang="es-ES_tradnl" smtClean="0">
                <a:latin typeface="Arial" charset="0"/>
              </a:rPr>
              <a:pPr/>
              <a:t>6</a:t>
            </a:fld>
            <a:endParaRPr lang="es-ES_tradnl"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2A2D02C-B030-4637-ACF7-99CF5B089E3E}" type="slidenum">
              <a:rPr lang="es-ES_tradnl" smtClean="0">
                <a:latin typeface="Arial" charset="0"/>
              </a:rPr>
              <a:pPr/>
              <a:t>7</a:t>
            </a:fld>
            <a:endParaRPr lang="es-ES_tradnl"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3C9F443-3AD6-4E7D-9B2C-2D345847E575}" type="slidenum">
              <a:rPr lang="es-ES_tradnl" smtClean="0">
                <a:latin typeface="Arial" charset="0"/>
              </a:rPr>
              <a:pPr/>
              <a:t>10</a:t>
            </a:fld>
            <a:endParaRPr lang="es-ES_tradnl"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s-MX"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eaLnBrk="0" hangingPunct="0">
                <a:defRPr/>
              </a:pPr>
              <a:endParaRPr lang="en-US">
                <a:latin typeface="Arial" pitchFamily="34" charset="0"/>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eaLnBrk="0" hangingPunct="0">
                <a:defRPr/>
              </a:pPr>
              <a:endParaRPr lang="en-US">
                <a:latin typeface="Arial" pitchFamily="34" charset="0"/>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eaLnBrk="0" hangingPunct="0">
                <a:defRPr/>
              </a:pPr>
              <a:endParaRPr lang="en-US">
                <a:latin typeface="Arial" pitchFamily="34" charset="0"/>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1" name="Date Placeholder 3"/>
          <p:cNvSpPr>
            <a:spLocks noGrp="1"/>
          </p:cNvSpPr>
          <p:nvPr>
            <p:ph type="dt" sz="half" idx="10"/>
          </p:nvPr>
        </p:nvSpPr>
        <p:spPr/>
        <p:txBody>
          <a:bodyPr/>
          <a:lstStyle>
            <a:lvl1pPr>
              <a:defRPr/>
            </a:lvl1pPr>
          </a:lstStyle>
          <a:p>
            <a:pPr>
              <a:defRPr/>
            </a:pPr>
            <a:endParaRPr lang="de-DE"/>
          </a:p>
        </p:txBody>
      </p:sp>
      <p:sp>
        <p:nvSpPr>
          <p:cNvPr id="12" name="Footer Placeholder 4"/>
          <p:cNvSpPr>
            <a:spLocks noGrp="1"/>
          </p:cNvSpPr>
          <p:nvPr>
            <p:ph type="ftr" sz="quarter" idx="11"/>
          </p:nvPr>
        </p:nvSpPr>
        <p:spPr/>
        <p:txBody>
          <a:bodyPr/>
          <a:lstStyle>
            <a:lvl1pPr>
              <a:defRPr/>
            </a:lvl1pPr>
          </a:lstStyle>
          <a:p>
            <a:pPr>
              <a:defRPr/>
            </a:pPr>
            <a:endParaRPr lang="de-DE"/>
          </a:p>
        </p:txBody>
      </p:sp>
      <p:sp>
        <p:nvSpPr>
          <p:cNvPr id="13" name="Slide Number Placeholder 5"/>
          <p:cNvSpPr>
            <a:spLocks noGrp="1"/>
          </p:cNvSpPr>
          <p:nvPr>
            <p:ph type="sldNum" sz="quarter" idx="12"/>
          </p:nvPr>
        </p:nvSpPr>
        <p:spPr/>
        <p:txBody>
          <a:bodyPr/>
          <a:lstStyle>
            <a:lvl1pPr>
              <a:defRPr/>
            </a:lvl1pPr>
          </a:lstStyle>
          <a:p>
            <a:pPr>
              <a:defRPr/>
            </a:pPr>
            <a:fld id="{1DAEBCF1-D341-4D16-A455-C5E6FEFC3631}" type="slidenum">
              <a:rPr lang="de-DE"/>
              <a:pPr>
                <a:defRPr/>
              </a:pPr>
              <a:t>‹Nº›</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C9A76194-A58A-4E4F-9487-FD9CA4044CA9}"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eaLnBrk="0" hangingPunct="0">
                <a:defRPr/>
              </a:pPr>
              <a:endParaRPr lang="en-US">
                <a:latin typeface="Arial" pitchFamily="34" charset="0"/>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eaLnBrk="0" hangingPunct="0">
                <a:defRPr/>
              </a:pPr>
              <a:endParaRPr lang="en-US">
                <a:latin typeface="Arial" pitchFamily="34" charset="0"/>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eaLnBrk="0" hangingPunct="0">
                <a:defRPr/>
              </a:pPr>
              <a:endParaRPr lang="en-US">
                <a:latin typeface="Arial" pitchFamily="34" charset="0"/>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s-ES"/>
          </a:p>
        </p:txBody>
      </p:sp>
      <p:sp>
        <p:nvSpPr>
          <p:cNvPr id="12" name="Footer Placeholder 4"/>
          <p:cNvSpPr>
            <a:spLocks noGrp="1"/>
          </p:cNvSpPr>
          <p:nvPr>
            <p:ph type="ftr" sz="quarter" idx="11"/>
          </p:nvPr>
        </p:nvSpPr>
        <p:spPr/>
        <p:txBody>
          <a:bodyPr/>
          <a:lstStyle>
            <a:lvl1pPr>
              <a:defRPr/>
            </a:lvl1pPr>
          </a:lstStyle>
          <a:p>
            <a:pPr>
              <a:defRPr/>
            </a:pPr>
            <a:endParaRPr lang="es-ES"/>
          </a:p>
        </p:txBody>
      </p:sp>
      <p:sp>
        <p:nvSpPr>
          <p:cNvPr id="13" name="Slide Number Placeholder 5"/>
          <p:cNvSpPr>
            <a:spLocks noGrp="1"/>
          </p:cNvSpPr>
          <p:nvPr>
            <p:ph type="sldNum" sz="quarter" idx="12"/>
          </p:nvPr>
        </p:nvSpPr>
        <p:spPr/>
        <p:txBody>
          <a:bodyPr/>
          <a:lstStyle>
            <a:lvl1pPr>
              <a:defRPr/>
            </a:lvl1pPr>
          </a:lstStyle>
          <a:p>
            <a:pPr>
              <a:defRPr/>
            </a:pPr>
            <a:fld id="{F8E4923B-F0D7-4683-B589-1C856DCB38FF}"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E450162B-3722-446F-AEBA-EA2623BC19B1}"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eaLnBrk="0" hangingPunct="0">
              <a:defRPr/>
            </a:pPr>
            <a:endParaRPr lang="en-US">
              <a:latin typeface="Arial" pitchFamily="34" charset="0"/>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eaLnBrk="0" hangingPunct="0">
              <a:defRPr/>
            </a:pPr>
            <a:endParaRPr lang="en-US">
              <a:latin typeface="Arial" pitchFamily="34" charset="0"/>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eaLnBrk="0" hangingPunct="0">
              <a:defRPr/>
            </a:pPr>
            <a:endParaRPr lang="en-US">
              <a:latin typeface="Arial" pitchFamily="34" charset="0"/>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0" name="Date Placeholder 3"/>
          <p:cNvSpPr>
            <a:spLocks noGrp="1"/>
          </p:cNvSpPr>
          <p:nvPr>
            <p:ph type="dt" sz="half" idx="10"/>
          </p:nvPr>
        </p:nvSpPr>
        <p:spPr/>
        <p:txBody>
          <a:bodyPr/>
          <a:lstStyle>
            <a:lvl1pPr>
              <a:defRPr/>
            </a:lvl1pPr>
          </a:lstStyle>
          <a:p>
            <a:pPr>
              <a:defRPr/>
            </a:pPr>
            <a:endParaRPr lang="es-ES"/>
          </a:p>
        </p:txBody>
      </p:sp>
      <p:sp>
        <p:nvSpPr>
          <p:cNvPr id="11" name="Footer Placeholder 4"/>
          <p:cNvSpPr>
            <a:spLocks noGrp="1"/>
          </p:cNvSpPr>
          <p:nvPr>
            <p:ph type="ftr" sz="quarter" idx="11"/>
          </p:nvPr>
        </p:nvSpPr>
        <p:spPr/>
        <p:txBody>
          <a:bodyPr/>
          <a:lstStyle>
            <a:lvl1pPr>
              <a:defRPr/>
            </a:lvl1pPr>
          </a:lstStyle>
          <a:p>
            <a:pPr>
              <a:defRPr/>
            </a:pPr>
            <a:endParaRPr lang="es-ES"/>
          </a:p>
        </p:txBody>
      </p:sp>
      <p:sp>
        <p:nvSpPr>
          <p:cNvPr id="12" name="Slide Number Placeholder 5"/>
          <p:cNvSpPr>
            <a:spLocks noGrp="1"/>
          </p:cNvSpPr>
          <p:nvPr>
            <p:ph type="sldNum" sz="quarter" idx="12"/>
          </p:nvPr>
        </p:nvSpPr>
        <p:spPr/>
        <p:txBody>
          <a:bodyPr/>
          <a:lstStyle>
            <a:lvl1pPr>
              <a:defRPr/>
            </a:lvl1pPr>
          </a:lstStyle>
          <a:p>
            <a:pPr>
              <a:defRPr/>
            </a:pPr>
            <a:fld id="{21233A03-59A2-4112-A3C6-43EBE7C0152E}"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endParaRPr lang="es-ES"/>
          </a:p>
        </p:txBody>
      </p:sp>
      <p:sp>
        <p:nvSpPr>
          <p:cNvPr id="6" name="Footer Placeholder 4"/>
          <p:cNvSpPr>
            <a:spLocks noGrp="1"/>
          </p:cNvSpPr>
          <p:nvPr>
            <p:ph type="ftr" sz="quarter" idx="16"/>
          </p:nvPr>
        </p:nvSpPr>
        <p:spPr/>
        <p:txBody>
          <a:bodyPr/>
          <a:lstStyle>
            <a:lvl1pPr>
              <a:defRPr/>
            </a:lvl1pPr>
          </a:lstStyle>
          <a:p>
            <a:pPr>
              <a:defRPr/>
            </a:pPr>
            <a:endParaRPr lang="es-ES"/>
          </a:p>
        </p:txBody>
      </p:sp>
      <p:sp>
        <p:nvSpPr>
          <p:cNvPr id="7" name="Slide Number Placeholder 5"/>
          <p:cNvSpPr>
            <a:spLocks noGrp="1"/>
          </p:cNvSpPr>
          <p:nvPr>
            <p:ph type="sldNum" sz="quarter" idx="17"/>
          </p:nvPr>
        </p:nvSpPr>
        <p:spPr/>
        <p:txBody>
          <a:bodyPr/>
          <a:lstStyle>
            <a:lvl1pPr>
              <a:defRPr/>
            </a:lvl1pPr>
          </a:lstStyle>
          <a:p>
            <a:pPr>
              <a:defRPr/>
            </a:pPr>
            <a:fld id="{2ED41618-DE1C-499E-BCAE-55469CA8537A}"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70362D9F-1279-470B-B121-D70323970963}"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8634296E-31FC-421B-835A-E5AD5A7C04F2}"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eaLnBrk="0" hangingPunct="0">
                <a:defRPr/>
              </a:pPr>
              <a:endParaRPr lang="en-US">
                <a:latin typeface="Arial" pitchFamily="34" charset="0"/>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eaLnBrk="0" hangingPunct="0">
                <a:defRPr/>
              </a:pPr>
              <a:endParaRPr lang="en-US">
                <a:latin typeface="Arial" pitchFamily="34" charset="0"/>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eaLnBrk="0" hangingPunct="0">
                <a:defRPr/>
              </a:pPr>
              <a:endParaRPr lang="en-US">
                <a:latin typeface="Arial" pitchFamily="34" charset="0"/>
                <a:cs typeface="+mn-cs"/>
              </a:endParaRPr>
            </a:p>
          </p:txBody>
        </p:sp>
      </p:grpSp>
      <p:sp>
        <p:nvSpPr>
          <p:cNvPr id="9" name="Date Placeholder 1"/>
          <p:cNvSpPr>
            <a:spLocks noGrp="1"/>
          </p:cNvSpPr>
          <p:nvPr>
            <p:ph type="dt" sz="half" idx="10"/>
          </p:nvPr>
        </p:nvSpPr>
        <p:spPr/>
        <p:txBody>
          <a:bodyPr/>
          <a:lstStyle>
            <a:lvl1pPr>
              <a:defRPr/>
            </a:lvl1pPr>
          </a:lstStyle>
          <a:p>
            <a:pPr>
              <a:defRPr/>
            </a:pPr>
            <a:endParaRPr lang="es-ES"/>
          </a:p>
        </p:txBody>
      </p:sp>
      <p:sp>
        <p:nvSpPr>
          <p:cNvPr id="10" name="Footer Placeholder 2"/>
          <p:cNvSpPr>
            <a:spLocks noGrp="1"/>
          </p:cNvSpPr>
          <p:nvPr>
            <p:ph type="ftr" sz="quarter" idx="11"/>
          </p:nvPr>
        </p:nvSpPr>
        <p:spPr/>
        <p:txBody>
          <a:bodyPr/>
          <a:lstStyle>
            <a:lvl1pPr>
              <a:defRPr/>
            </a:lvl1pPr>
          </a:lstStyle>
          <a:p>
            <a:pPr>
              <a:defRPr/>
            </a:pPr>
            <a:endParaRPr lang="es-ES"/>
          </a:p>
        </p:txBody>
      </p:sp>
      <p:sp>
        <p:nvSpPr>
          <p:cNvPr id="11" name="Slide Number Placeholder 3"/>
          <p:cNvSpPr>
            <a:spLocks noGrp="1"/>
          </p:cNvSpPr>
          <p:nvPr>
            <p:ph type="sldNum" sz="quarter" idx="12"/>
          </p:nvPr>
        </p:nvSpPr>
        <p:spPr/>
        <p:txBody>
          <a:bodyPr/>
          <a:lstStyle>
            <a:lvl1pPr>
              <a:defRPr/>
            </a:lvl1pPr>
          </a:lstStyle>
          <a:p>
            <a:pPr>
              <a:defRPr/>
            </a:pPr>
            <a:fld id="{95AB8022-0D4D-487B-AA33-7A339A0CEA86}"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eaLnBrk="0" hangingPunct="0">
                <a:defRPr/>
              </a:pPr>
              <a:endParaRPr lang="en-US">
                <a:latin typeface="Arial" pitchFamily="34" charset="0"/>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eaLnBrk="0" hangingPunct="0">
                <a:defRPr/>
              </a:pPr>
              <a:endParaRPr lang="en-US">
                <a:latin typeface="Arial" pitchFamily="34" charset="0"/>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eaLnBrk="0" hangingPunct="0">
                <a:defRPr/>
              </a:pPr>
              <a:endParaRPr lang="en-US">
                <a:latin typeface="Arial" pitchFamily="34" charset="0"/>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s-ES"/>
          </a:p>
        </p:txBody>
      </p:sp>
      <p:sp>
        <p:nvSpPr>
          <p:cNvPr id="13" name="Footer Placeholder 5"/>
          <p:cNvSpPr>
            <a:spLocks noGrp="1"/>
          </p:cNvSpPr>
          <p:nvPr>
            <p:ph type="ftr" sz="quarter" idx="11"/>
          </p:nvPr>
        </p:nvSpPr>
        <p:spPr/>
        <p:txBody>
          <a:bodyPr/>
          <a:lstStyle>
            <a:lvl1pPr>
              <a:defRPr/>
            </a:lvl1pPr>
          </a:lstStyle>
          <a:p>
            <a:pPr>
              <a:defRPr/>
            </a:pPr>
            <a:endParaRPr lang="es-ES"/>
          </a:p>
        </p:txBody>
      </p:sp>
      <p:sp>
        <p:nvSpPr>
          <p:cNvPr id="14" name="Slide Number Placeholder 6"/>
          <p:cNvSpPr>
            <a:spLocks noGrp="1"/>
          </p:cNvSpPr>
          <p:nvPr>
            <p:ph type="sldNum" sz="quarter" idx="12"/>
          </p:nvPr>
        </p:nvSpPr>
        <p:spPr/>
        <p:txBody>
          <a:bodyPr/>
          <a:lstStyle>
            <a:lvl1pPr>
              <a:defRPr/>
            </a:lvl1pPr>
          </a:lstStyle>
          <a:p>
            <a:pPr>
              <a:defRPr/>
            </a:pPr>
            <a:fld id="{540C1B16-69B8-4325-B352-78D2F7F0F83E}"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eaLnBrk="0" hangingPunct="0">
                <a:defRPr/>
              </a:pPr>
              <a:endParaRPr lang="en-US">
                <a:latin typeface="Arial" pitchFamily="34" charset="0"/>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eaLnBrk="0" hangingPunct="0">
                <a:defRPr/>
              </a:pPr>
              <a:endParaRPr lang="en-US">
                <a:latin typeface="Arial" pitchFamily="34" charset="0"/>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eaLnBrk="0" hangingPunct="0">
                <a:defRPr/>
              </a:pPr>
              <a:endParaRPr lang="en-US">
                <a:latin typeface="Arial" pitchFamily="34" charset="0"/>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s-ES"/>
          </a:p>
        </p:txBody>
      </p:sp>
      <p:sp>
        <p:nvSpPr>
          <p:cNvPr id="13" name="Footer Placeholder 5"/>
          <p:cNvSpPr>
            <a:spLocks noGrp="1"/>
          </p:cNvSpPr>
          <p:nvPr>
            <p:ph type="ftr" sz="quarter" idx="11"/>
          </p:nvPr>
        </p:nvSpPr>
        <p:spPr/>
        <p:txBody>
          <a:bodyPr/>
          <a:lstStyle>
            <a:lvl1pPr>
              <a:defRPr/>
            </a:lvl1pPr>
          </a:lstStyle>
          <a:p>
            <a:pPr>
              <a:defRPr/>
            </a:pPr>
            <a:endParaRPr lang="es-ES"/>
          </a:p>
        </p:txBody>
      </p:sp>
      <p:sp>
        <p:nvSpPr>
          <p:cNvPr id="14" name="Slide Number Placeholder 6"/>
          <p:cNvSpPr>
            <a:spLocks noGrp="1"/>
          </p:cNvSpPr>
          <p:nvPr>
            <p:ph type="sldNum" sz="quarter" idx="12"/>
          </p:nvPr>
        </p:nvSpPr>
        <p:spPr/>
        <p:txBody>
          <a:bodyPr/>
          <a:lstStyle>
            <a:lvl1pPr>
              <a:defRPr/>
            </a:lvl1pPr>
          </a:lstStyle>
          <a:p>
            <a:pPr>
              <a:defRPr/>
            </a:pPr>
            <a:fld id="{905CCDCB-C27D-43A1-825A-ADBC301CDDD1}"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eaLnBrk="0" hangingPunct="0">
                <a:defRPr/>
              </a:pPr>
              <a:endParaRPr lang="en-US">
                <a:latin typeface="Arial" pitchFamily="34" charset="0"/>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eaLnBrk="0" hangingPunct="0">
                <a:defRPr/>
              </a:pPr>
              <a:endParaRPr lang="en-US">
                <a:latin typeface="Arial" pitchFamily="34" charset="0"/>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eaLnBrk="0" hangingPunct="0">
                <a:defRPr/>
              </a:pPr>
              <a:endParaRPr lang="en-US">
                <a:latin typeface="Arial" pitchFamily="34" charset="0"/>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eaLnBrk="0" hangingPunct="0">
                <a:defRPr/>
              </a:pPr>
              <a:endParaRPr lang="en-US">
                <a:latin typeface="Arial" pitchFamily="34" charset="0"/>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0" hangingPunct="0">
              <a:defRPr sz="1000">
                <a:solidFill>
                  <a:schemeClr val="tx2"/>
                </a:solidFill>
                <a:latin typeface="Arial" pitchFamily="34" charset="0"/>
                <a:cs typeface="+mn-cs"/>
              </a:defRPr>
            </a:lvl1pPr>
          </a:lstStyle>
          <a:p>
            <a:pPr>
              <a:defRPr/>
            </a:pPr>
            <a:endParaRPr lang="es-E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0" hangingPunct="0">
              <a:defRPr sz="1000">
                <a:solidFill>
                  <a:schemeClr val="tx2"/>
                </a:solidFill>
                <a:latin typeface="Arial" pitchFamily="34" charset="0"/>
                <a:cs typeface="+mn-cs"/>
              </a:defRPr>
            </a:lvl1pPr>
          </a:lstStyle>
          <a:p>
            <a:pPr>
              <a:defRPr/>
            </a:pPr>
            <a:endParaRPr lang="es-E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eaLnBrk="0" hangingPunct="0">
              <a:defRPr sz="1000" smtClean="0">
                <a:solidFill>
                  <a:schemeClr val="tx2"/>
                </a:solidFill>
                <a:latin typeface="Arial" pitchFamily="34" charset="0"/>
                <a:cs typeface="+mn-cs"/>
              </a:defRPr>
            </a:lvl1pPr>
          </a:lstStyle>
          <a:p>
            <a:pPr>
              <a:defRPr/>
            </a:pPr>
            <a:fld id="{D9B1C239-D7DF-4DBF-B841-CF3BF981EC3C}" type="slidenum">
              <a:rPr lang="es-ES_tradnl"/>
              <a:pPr>
                <a:defRPr/>
              </a:pPr>
              <a:t>‹Nº›</a:t>
            </a:fld>
            <a:endParaRPr lang="es-ES_tradnl"/>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853" r:id="rId1"/>
    <p:sldLayoutId id="2147483848" r:id="rId2"/>
    <p:sldLayoutId id="2147483854" r:id="rId3"/>
    <p:sldLayoutId id="2147483849" r:id="rId4"/>
    <p:sldLayoutId id="2147483850" r:id="rId5"/>
    <p:sldLayoutId id="2147483851" r:id="rId6"/>
    <p:sldLayoutId id="2147483855" r:id="rId7"/>
    <p:sldLayoutId id="2147483856" r:id="rId8"/>
    <p:sldLayoutId id="2147483857" r:id="rId9"/>
    <p:sldLayoutId id="2147483852" r:id="rId10"/>
    <p:sldLayoutId id="2147483858"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1" descr="Logo ANTDRA"/>
          <p:cNvPicPr>
            <a:picLocks noChangeAspect="1" noChangeArrowheads="1"/>
          </p:cNvPicPr>
          <p:nvPr/>
        </p:nvPicPr>
        <p:blipFill>
          <a:blip r:embed="rId3" cstate="print"/>
          <a:srcRect/>
          <a:stretch>
            <a:fillRect/>
          </a:stretch>
        </p:blipFill>
        <p:spPr bwMode="auto">
          <a:xfrm>
            <a:off x="360363" y="188913"/>
            <a:ext cx="8243887" cy="6183312"/>
          </a:xfrm>
          <a:prstGeom prst="rect">
            <a:avLst/>
          </a:prstGeom>
          <a:noFill/>
          <a:ln w="9525">
            <a:noFill/>
            <a:miter lim="800000"/>
            <a:headEnd/>
            <a:tailEnd/>
          </a:ln>
        </p:spPr>
      </p:pic>
      <p:sp>
        <p:nvSpPr>
          <p:cNvPr id="5" name="WordArt 3"/>
          <p:cNvSpPr>
            <a:spLocks noChangeArrowheads="1" noChangeShapeType="1" noTextEdit="1"/>
          </p:cNvSpPr>
          <p:nvPr/>
        </p:nvSpPr>
        <p:spPr bwMode="auto">
          <a:xfrm>
            <a:off x="179512" y="6093297"/>
            <a:ext cx="8784976" cy="690686"/>
          </a:xfrm>
          <a:prstGeom prst="rect">
            <a:avLst/>
          </a:prstGeom>
        </p:spPr>
        <p:txBody>
          <a:bodyPr wrap="none" fromWordArt="1">
            <a:prstTxWarp prst="textPlain">
              <a:avLst>
                <a:gd name="adj" fmla="val 50000"/>
              </a:avLst>
            </a:prstTxWarp>
          </a:bodyPr>
          <a:lstStyle/>
          <a:p>
            <a:pPr algn="ctr" eaLnBrk="0" hangingPunct="0">
              <a:defRPr/>
            </a:pPr>
            <a:r>
              <a:rPr lang="es-NI" sz="2700" b="1" kern="10" dirty="0">
                <a:ln w="9525">
                  <a:solidFill>
                    <a:srgbClr val="0000FF"/>
                  </a:solidFill>
                  <a:round/>
                  <a:headEnd/>
                  <a:tailEnd/>
                </a:ln>
                <a:solidFill>
                  <a:srgbClr val="336699"/>
                </a:solidFill>
                <a:effectLst>
                  <a:outerShdw dist="45791" dir="2021404" algn="ctr" rotWithShape="0">
                    <a:srgbClr val="B2B2B2">
                      <a:alpha val="80000"/>
                    </a:srgbClr>
                  </a:outerShdw>
                </a:effectLst>
                <a:latin typeface="Times New Roman"/>
                <a:cs typeface="Times New Roman"/>
              </a:rPr>
              <a:t>A</a:t>
            </a:r>
            <a:r>
              <a:rPr lang="es-NI" sz="2700" b="1" kern="10" dirty="0">
                <a:ln w="9525">
                  <a:solidFill>
                    <a:srgbClr val="0000FF"/>
                  </a:solidFill>
                  <a:round/>
                  <a:headEnd/>
                  <a:tailEnd/>
                </a:ln>
                <a:solidFill>
                  <a:srgbClr val="336699"/>
                </a:solidFill>
                <a:effectLst>
                  <a:outerShdw dist="45791" dir="2021404" algn="ctr" rotWithShape="0">
                    <a:srgbClr val="B2B2B2">
                      <a:alpha val="80000"/>
                    </a:srgbClr>
                  </a:outerShdw>
                </a:effectLst>
                <a:latin typeface="Browallia New" pitchFamily="34" charset="-34"/>
                <a:cs typeface="Browallia New" pitchFamily="34" charset="-34"/>
              </a:rPr>
              <a:t>SOCIACION  NICARAGUENSE  DE  TECNICOS  Y  DISTRIBUIDORES  DE  REFREGERACION  Y  AIREACONDICIONADO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0825" y="457200"/>
            <a:ext cx="8642350" cy="3293209"/>
          </a:xfrm>
          <a:prstGeom prst="rect">
            <a:avLst/>
          </a:prstGeom>
        </p:spPr>
        <p:txBody>
          <a:bodyPr>
            <a:spAutoFit/>
          </a:bodyPr>
          <a:lstStyle/>
          <a:p>
            <a:pPr eaLnBrk="0" hangingPunct="0">
              <a:defRPr/>
            </a:pPr>
            <a:r>
              <a:rPr lang="es-ES" b="1" dirty="0" smtClean="0">
                <a:latin typeface="Arial" pitchFamily="34" charset="0"/>
                <a:cs typeface="+mn-cs"/>
              </a:rPr>
              <a:t>RIESGO A </a:t>
            </a:r>
            <a:r>
              <a:rPr lang="es-ES" b="1" dirty="0">
                <a:latin typeface="Arial" pitchFamily="34" charset="0"/>
                <a:cs typeface="+mn-cs"/>
              </a:rPr>
              <a:t>FUTURO.</a:t>
            </a:r>
            <a:endParaRPr lang="es-NI" dirty="0">
              <a:latin typeface="Arial" pitchFamily="34" charset="0"/>
              <a:cs typeface="+mn-cs"/>
            </a:endParaRPr>
          </a:p>
          <a:p>
            <a:pPr eaLnBrk="0" hangingPunct="0">
              <a:defRPr/>
            </a:pPr>
            <a:r>
              <a:rPr lang="es-ES" dirty="0">
                <a:latin typeface="Arial" pitchFamily="34" charset="0"/>
                <a:cs typeface="+mn-cs"/>
              </a:rPr>
              <a:t> </a:t>
            </a:r>
            <a:endParaRPr lang="es-NI" dirty="0">
              <a:latin typeface="Arial" pitchFamily="34" charset="0"/>
              <a:cs typeface="+mn-cs"/>
            </a:endParaRPr>
          </a:p>
          <a:p>
            <a:pPr marL="457200" indent="-457200" eaLnBrk="0" hangingPunct="0">
              <a:buFont typeface="+mj-lt"/>
              <a:buAutoNum type="arabicParenR"/>
              <a:defRPr/>
            </a:pPr>
            <a:r>
              <a:rPr lang="es-ES" sz="2000" dirty="0" smtClean="0">
                <a:latin typeface="Arial" pitchFamily="34" charset="0"/>
                <a:cs typeface="+mn-cs"/>
              </a:rPr>
              <a:t>La falta de aportes económicos de </a:t>
            </a:r>
            <a:r>
              <a:rPr lang="es-ES" sz="2000" dirty="0">
                <a:latin typeface="Arial" pitchFamily="34" charset="0"/>
                <a:cs typeface="+mn-cs"/>
              </a:rPr>
              <a:t>los Asociados al sostenimiento de </a:t>
            </a:r>
            <a:r>
              <a:rPr lang="es-ES" sz="2000" dirty="0" smtClean="0">
                <a:latin typeface="Arial" pitchFamily="34" charset="0"/>
                <a:cs typeface="+mn-cs"/>
              </a:rPr>
              <a:t>ANTDRA</a:t>
            </a:r>
            <a:endParaRPr lang="es-NI" sz="2000" dirty="0">
              <a:latin typeface="Arial" pitchFamily="34" charset="0"/>
              <a:cs typeface="+mn-cs"/>
            </a:endParaRPr>
          </a:p>
          <a:p>
            <a:pPr marL="457200" indent="-457200" eaLnBrk="0" hangingPunct="0">
              <a:buFont typeface="+mj-lt"/>
              <a:buAutoNum type="arabicParenR"/>
              <a:defRPr/>
            </a:pPr>
            <a:r>
              <a:rPr lang="es-ES" sz="2000" dirty="0">
                <a:latin typeface="Arial" pitchFamily="34" charset="0"/>
                <a:cs typeface="+mn-cs"/>
              </a:rPr>
              <a:t>Conflicto de intereses entre diferentes partes.</a:t>
            </a:r>
            <a:endParaRPr lang="es-NI" sz="2000" dirty="0">
              <a:latin typeface="Arial" pitchFamily="34" charset="0"/>
              <a:cs typeface="+mn-cs"/>
            </a:endParaRPr>
          </a:p>
          <a:p>
            <a:pPr marL="457200" indent="-457200" eaLnBrk="0" hangingPunct="0">
              <a:buFont typeface="+mj-lt"/>
              <a:buAutoNum type="arabicParenR"/>
              <a:defRPr/>
            </a:pPr>
            <a:r>
              <a:rPr lang="es-ES" sz="2000" dirty="0">
                <a:latin typeface="Arial" pitchFamily="34" charset="0"/>
                <a:cs typeface="+mn-cs"/>
              </a:rPr>
              <a:t>Voluntad de seguir trabajando por el desarrollo del gremio.</a:t>
            </a:r>
          </a:p>
          <a:p>
            <a:pPr marL="457200" indent="-457200" eaLnBrk="0" hangingPunct="0">
              <a:defRPr/>
            </a:pPr>
            <a:endParaRPr lang="es-ES" sz="2000" dirty="0">
              <a:latin typeface="Arial" pitchFamily="34" charset="0"/>
              <a:cs typeface="+mn-cs"/>
            </a:endParaRPr>
          </a:p>
          <a:p>
            <a:pPr marL="457200" indent="-457200" eaLnBrk="0" hangingPunct="0">
              <a:defRPr/>
            </a:pPr>
            <a:r>
              <a:rPr lang="es-ES" sz="2000" dirty="0">
                <a:latin typeface="Arial" pitchFamily="34" charset="0"/>
                <a:cs typeface="+mn-cs"/>
              </a:rPr>
              <a:t>                                       PERO:</a:t>
            </a:r>
          </a:p>
          <a:p>
            <a:pPr marL="457200" indent="-457200" eaLnBrk="0" hangingPunct="0">
              <a:defRPr/>
            </a:pPr>
            <a:r>
              <a:rPr lang="es-ES" sz="2000" dirty="0">
                <a:latin typeface="Arial" pitchFamily="34" charset="0"/>
                <a:cs typeface="+mn-cs"/>
              </a:rPr>
              <a:t>LA AMBICIÓN ES EL ÚLTIMO REFUGIO DEL FRACASO (OSCAR WILDE)</a:t>
            </a:r>
            <a:endParaRPr lang="es-NI" sz="2000" dirty="0">
              <a:latin typeface="Arial" pitchFamily="34" charset="0"/>
              <a:cs typeface="+mn-cs"/>
            </a:endParaRPr>
          </a:p>
        </p:txBody>
      </p:sp>
      <p:pic>
        <p:nvPicPr>
          <p:cNvPr id="19459" name="Picture 2" descr="D:\antdra\Chile 2012\HPIM1241.JPG"/>
          <p:cNvPicPr>
            <a:picLocks noChangeAspect="1" noChangeArrowheads="1"/>
          </p:cNvPicPr>
          <p:nvPr/>
        </p:nvPicPr>
        <p:blipFill>
          <a:blip r:embed="rId3" cstate="print"/>
          <a:srcRect/>
          <a:stretch>
            <a:fillRect/>
          </a:stretch>
        </p:blipFill>
        <p:spPr bwMode="auto">
          <a:xfrm>
            <a:off x="2484438" y="4221163"/>
            <a:ext cx="3275012"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NI" dirty="0"/>
          </a:p>
        </p:txBody>
      </p:sp>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785786" y="928670"/>
            <a:ext cx="7929618" cy="3785652"/>
          </a:xfrm>
          <a:prstGeom prst="rect">
            <a:avLst/>
          </a:prstGeom>
          <a:noFill/>
        </p:spPr>
        <p:txBody>
          <a:bodyPr wrap="square" rtlCol="0">
            <a:spAutoFit/>
          </a:bodyPr>
          <a:lstStyle/>
          <a:p>
            <a:pPr>
              <a:buFontTx/>
              <a:buChar char="-"/>
            </a:pPr>
            <a:r>
              <a:rPr lang="es-NI" dirty="0" smtClean="0">
                <a:solidFill>
                  <a:srgbClr val="FF0000"/>
                </a:solidFill>
              </a:rPr>
              <a:t>La única limitante para hacer las cosas es la voluntad.</a:t>
            </a:r>
          </a:p>
          <a:p>
            <a:pPr>
              <a:buFontTx/>
              <a:buChar char="-"/>
            </a:pPr>
            <a:endParaRPr lang="es-NI" dirty="0" smtClean="0">
              <a:solidFill>
                <a:srgbClr val="FF0000"/>
              </a:solidFill>
            </a:endParaRPr>
          </a:p>
          <a:p>
            <a:pPr>
              <a:buFontTx/>
              <a:buChar char="-"/>
            </a:pPr>
            <a:endParaRPr lang="es-NI" dirty="0" smtClean="0">
              <a:solidFill>
                <a:srgbClr val="FF0000"/>
              </a:solidFill>
            </a:endParaRPr>
          </a:p>
          <a:p>
            <a:pPr>
              <a:buFontTx/>
              <a:buChar char="-"/>
            </a:pPr>
            <a:endParaRPr lang="es-NI" dirty="0" smtClean="0">
              <a:solidFill>
                <a:srgbClr val="FF0000"/>
              </a:solidFill>
            </a:endParaRPr>
          </a:p>
          <a:p>
            <a:pPr>
              <a:buFontTx/>
              <a:buChar char="-"/>
            </a:pPr>
            <a:r>
              <a:rPr lang="es-NI" dirty="0" smtClean="0">
                <a:solidFill>
                  <a:srgbClr val="FF0000"/>
                </a:solidFill>
              </a:rPr>
              <a:t>MUCHAS GRACIAS.</a:t>
            </a:r>
          </a:p>
          <a:p>
            <a:pPr>
              <a:buFontTx/>
              <a:buChar char="-"/>
            </a:pPr>
            <a:endParaRPr lang="es-NI" dirty="0" smtClean="0">
              <a:solidFill>
                <a:srgbClr val="FF0000"/>
              </a:solidFill>
            </a:endParaRPr>
          </a:p>
          <a:p>
            <a:pPr>
              <a:buFontTx/>
              <a:buChar char="-"/>
            </a:pPr>
            <a:endParaRPr lang="es-NI" dirty="0" smtClean="0">
              <a:solidFill>
                <a:srgbClr val="FF0000"/>
              </a:solidFill>
            </a:endParaRPr>
          </a:p>
          <a:p>
            <a:r>
              <a:rPr lang="es-NI" dirty="0" smtClean="0">
                <a:solidFill>
                  <a:srgbClr val="FF0000"/>
                </a:solidFill>
              </a:rPr>
              <a:t>Msc. Osmel Escobar Vallejos.</a:t>
            </a:r>
          </a:p>
          <a:p>
            <a:r>
              <a:rPr lang="es-NI" dirty="0" smtClean="0">
                <a:solidFill>
                  <a:srgbClr val="FF0000"/>
                </a:solidFill>
              </a:rPr>
              <a:t>Presidente ANTDRA.</a:t>
            </a:r>
          </a:p>
          <a:p>
            <a:r>
              <a:rPr lang="es-NI" dirty="0" smtClean="0">
                <a:solidFill>
                  <a:srgbClr val="FF0000"/>
                </a:solidFill>
              </a:rPr>
              <a:t>gerencia@serpesa.com.ni</a:t>
            </a:r>
            <a:endParaRPr lang="es-NI"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Rectángulo"/>
          <p:cNvSpPr>
            <a:spLocks noChangeArrowheads="1"/>
          </p:cNvSpPr>
          <p:nvPr/>
        </p:nvSpPr>
        <p:spPr bwMode="auto">
          <a:xfrm>
            <a:off x="395288" y="450850"/>
            <a:ext cx="8462992" cy="6001643"/>
          </a:xfrm>
          <a:prstGeom prst="rect">
            <a:avLst/>
          </a:prstGeom>
          <a:noFill/>
          <a:ln w="9525">
            <a:noFill/>
            <a:miter lim="800000"/>
            <a:headEnd/>
            <a:tailEnd/>
          </a:ln>
        </p:spPr>
        <p:txBody>
          <a:bodyPr wrap="square">
            <a:spAutoFit/>
          </a:bodyPr>
          <a:lstStyle/>
          <a:p>
            <a:pPr algn="just" eaLnBrk="0" hangingPunct="0"/>
            <a:r>
              <a:rPr lang="es-ES" dirty="0" smtClean="0">
                <a:solidFill>
                  <a:schemeClr val="tx2"/>
                </a:solidFill>
              </a:rPr>
              <a:t>Somos </a:t>
            </a:r>
            <a:r>
              <a:rPr lang="es-ES" dirty="0">
                <a:solidFill>
                  <a:schemeClr val="tx2"/>
                </a:solidFill>
              </a:rPr>
              <a:t>una organización sin fines de </a:t>
            </a:r>
            <a:r>
              <a:rPr lang="es-ES" dirty="0" smtClean="0">
                <a:solidFill>
                  <a:schemeClr val="tx2"/>
                </a:solidFill>
              </a:rPr>
              <a:t>lucro que aglutinamos a técnicos y Distribuidores de refrigeración y el  propósito es unificar al gremio,  el </a:t>
            </a:r>
            <a:r>
              <a:rPr lang="es-ES" dirty="0">
                <a:solidFill>
                  <a:schemeClr val="tx2"/>
                </a:solidFill>
              </a:rPr>
              <a:t>desarrollo técnico y el cuido del medio </a:t>
            </a:r>
            <a:r>
              <a:rPr lang="es-ES" dirty="0" smtClean="0">
                <a:solidFill>
                  <a:schemeClr val="tx2"/>
                </a:solidFill>
              </a:rPr>
              <a:t>ambiente;  </a:t>
            </a:r>
            <a:r>
              <a:rPr lang="es-ES" dirty="0">
                <a:solidFill>
                  <a:schemeClr val="tx2"/>
                </a:solidFill>
              </a:rPr>
              <a:t>así de simple </a:t>
            </a:r>
            <a:r>
              <a:rPr lang="es-ES" dirty="0" smtClean="0">
                <a:solidFill>
                  <a:schemeClr val="tx2"/>
                </a:solidFill>
              </a:rPr>
              <a:t>es </a:t>
            </a:r>
            <a:r>
              <a:rPr lang="es-ES" dirty="0">
                <a:solidFill>
                  <a:schemeClr val="tx2"/>
                </a:solidFill>
              </a:rPr>
              <a:t>nuestra visión </a:t>
            </a:r>
            <a:r>
              <a:rPr lang="es-ES" dirty="0" smtClean="0">
                <a:solidFill>
                  <a:schemeClr val="tx2"/>
                </a:solidFill>
              </a:rPr>
              <a:t>.</a:t>
            </a:r>
            <a:r>
              <a:rPr lang="es-ES" dirty="0" smtClean="0"/>
              <a:t> </a:t>
            </a:r>
          </a:p>
          <a:p>
            <a:pPr algn="just" eaLnBrk="0" hangingPunct="0"/>
            <a:endParaRPr lang="es-ES" dirty="0" smtClean="0"/>
          </a:p>
          <a:p>
            <a:pPr algn="just" eaLnBrk="0" hangingPunct="0"/>
            <a:r>
              <a:rPr lang="es-ES" b="1" dirty="0" smtClean="0"/>
              <a:t>Historia:</a:t>
            </a:r>
          </a:p>
          <a:p>
            <a:pPr algn="just" eaLnBrk="0" hangingPunct="0"/>
            <a:endParaRPr lang="es-ES" dirty="0" smtClean="0"/>
          </a:p>
          <a:p>
            <a:pPr algn="just" eaLnBrk="0" hangingPunct="0"/>
            <a:r>
              <a:rPr lang="es-ES" dirty="0" smtClean="0"/>
              <a:t>La </a:t>
            </a:r>
            <a:r>
              <a:rPr lang="es-ES" smtClean="0"/>
              <a:t>Asociación </a:t>
            </a:r>
            <a:r>
              <a:rPr lang="es-ES" smtClean="0"/>
              <a:t>inicia </a:t>
            </a:r>
            <a:r>
              <a:rPr lang="es-ES" dirty="0" smtClean="0"/>
              <a:t>en el mes de Octubre de 2003 en un Taller de Buenas Prácticas </a:t>
            </a:r>
            <a:r>
              <a:rPr lang="es-ES" smtClean="0"/>
              <a:t>en </a:t>
            </a:r>
            <a:r>
              <a:rPr lang="es-ES" smtClean="0"/>
              <a:t>Refrigeración, </a:t>
            </a:r>
            <a:r>
              <a:rPr lang="es-ES" dirty="0" smtClean="0"/>
              <a:t>organizado por MARENA, PNUMA y CECNA , en el cual </a:t>
            </a:r>
            <a:r>
              <a:rPr lang="es-ES" smtClean="0"/>
              <a:t>se </a:t>
            </a:r>
            <a:r>
              <a:rPr lang="es-ES" smtClean="0"/>
              <a:t>planteo </a:t>
            </a:r>
            <a:r>
              <a:rPr lang="es-ES" dirty="0" smtClean="0"/>
              <a:t>la idea de crear una organización gremial en el </a:t>
            </a:r>
            <a:r>
              <a:rPr lang="es-ES" dirty="0" smtClean="0"/>
              <a:t>país</a:t>
            </a:r>
            <a:r>
              <a:rPr lang="es-ES" dirty="0" smtClean="0"/>
              <a:t>, como una necesidad de fortalecer al sector y contribuir con su desarrollo técnico. </a:t>
            </a:r>
            <a:endParaRPr lang="es-NI" dirty="0" smtClean="0"/>
          </a:p>
          <a:p>
            <a:pPr algn="just" eaLnBrk="0" hangingPunct="0"/>
            <a:endParaRPr lang="es-NI" dirty="0">
              <a:solidFill>
                <a:schemeClr val="tx2"/>
              </a:solidFill>
            </a:endParaRPr>
          </a:p>
          <a:p>
            <a:pPr algn="just" eaLnBrk="0" hangingPunct="0"/>
            <a:r>
              <a:rPr lang="es-ES" dirty="0">
                <a:solidFill>
                  <a:schemeClr val="tx2"/>
                </a:solidFill>
              </a:rPr>
              <a:t> </a:t>
            </a:r>
            <a:endParaRPr lang="es-NI" dirty="0">
              <a:solidFill>
                <a:schemeClr val="tx2"/>
              </a:solidFill>
            </a:endParaRPr>
          </a:p>
          <a:p>
            <a:pPr algn="just" eaLnBrk="0" hangingPunct="0"/>
            <a:endParaRPr lang="es-NI" dirty="0">
              <a:solidFill>
                <a:schemeClr val="tx2"/>
              </a:solidFill>
            </a:endParaRPr>
          </a:p>
        </p:txBody>
      </p:sp>
      <p:pic>
        <p:nvPicPr>
          <p:cNvPr id="7" name="Imagen 1" descr="Logo ANTDRA"/>
          <p:cNvPicPr>
            <a:picLocks noChangeAspect="1" noChangeArrowheads="1"/>
          </p:cNvPicPr>
          <p:nvPr/>
        </p:nvPicPr>
        <p:blipFill>
          <a:blip r:embed="rId3" cstate="print"/>
          <a:srcRect/>
          <a:stretch>
            <a:fillRect/>
          </a:stretch>
        </p:blipFill>
        <p:spPr bwMode="auto">
          <a:xfrm>
            <a:off x="7143768" y="4929198"/>
            <a:ext cx="1729505" cy="12735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Rectángulo"/>
          <p:cNvSpPr>
            <a:spLocks noChangeArrowheads="1"/>
          </p:cNvSpPr>
          <p:nvPr/>
        </p:nvSpPr>
        <p:spPr bwMode="auto">
          <a:xfrm>
            <a:off x="250825" y="333375"/>
            <a:ext cx="8713788" cy="1446550"/>
          </a:xfrm>
          <a:prstGeom prst="rect">
            <a:avLst/>
          </a:prstGeom>
          <a:noFill/>
          <a:ln w="9525">
            <a:noFill/>
            <a:miter lim="800000"/>
            <a:headEnd/>
            <a:tailEnd/>
          </a:ln>
        </p:spPr>
        <p:txBody>
          <a:bodyPr>
            <a:spAutoFit/>
          </a:bodyPr>
          <a:lstStyle/>
          <a:p>
            <a:pPr eaLnBrk="0" hangingPunct="0"/>
            <a:r>
              <a:rPr lang="es-ES" b="1" dirty="0" smtClean="0"/>
              <a:t>6 Capítulos </a:t>
            </a:r>
            <a:r>
              <a:rPr lang="es-ES" b="1" dirty="0"/>
              <a:t>en el territorio </a:t>
            </a:r>
            <a:r>
              <a:rPr lang="es-ES" b="1" dirty="0" smtClean="0"/>
              <a:t>Nacional   ( 233 Asociados del sector formal) .</a:t>
            </a:r>
            <a:endParaRPr lang="es-NI" dirty="0"/>
          </a:p>
          <a:p>
            <a:pPr eaLnBrk="0" hangingPunct="0"/>
            <a:r>
              <a:rPr lang="es-ES" sz="2000" dirty="0"/>
              <a:t>Managua, Granada (Masaya, Carazo, Rivas, Granada), Matagalpa (Jinotega, Matagalpa), Estelí (Estelí, Madriz), León, Chinandega.</a:t>
            </a:r>
            <a:endParaRPr lang="es-NI" sz="2000" dirty="0"/>
          </a:p>
        </p:txBody>
      </p:sp>
      <p:pic>
        <p:nvPicPr>
          <p:cNvPr id="2054" name="Picture 6"/>
          <p:cNvPicPr>
            <a:picLocks noChangeAspect="1" noChangeArrowheads="1"/>
          </p:cNvPicPr>
          <p:nvPr/>
        </p:nvPicPr>
        <p:blipFill>
          <a:blip r:embed="rId3" cstate="print"/>
          <a:srcRect/>
          <a:stretch>
            <a:fillRect/>
          </a:stretch>
        </p:blipFill>
        <p:spPr bwMode="auto">
          <a:xfrm>
            <a:off x="250825" y="2063619"/>
            <a:ext cx="5249869" cy="4740405"/>
          </a:xfrm>
          <a:prstGeom prst="rect">
            <a:avLst/>
          </a:prstGeom>
          <a:noFill/>
          <a:ln w="9525">
            <a:noFill/>
            <a:miter lim="800000"/>
            <a:headEnd/>
            <a:tailEnd/>
          </a:ln>
        </p:spPr>
      </p:pic>
      <p:pic>
        <p:nvPicPr>
          <p:cNvPr id="2055" name="Picture 7" descr="E:\Chile 2012\DSC06962.JPG"/>
          <p:cNvPicPr>
            <a:picLocks noChangeAspect="1" noChangeArrowheads="1"/>
          </p:cNvPicPr>
          <p:nvPr/>
        </p:nvPicPr>
        <p:blipFill>
          <a:blip r:embed="rId4" cstate="print"/>
          <a:srcRect/>
          <a:stretch>
            <a:fillRect/>
          </a:stretch>
        </p:blipFill>
        <p:spPr bwMode="auto">
          <a:xfrm>
            <a:off x="6215074" y="1714488"/>
            <a:ext cx="2643206" cy="1505344"/>
          </a:xfrm>
          <a:prstGeom prst="rect">
            <a:avLst/>
          </a:prstGeom>
          <a:noFill/>
          <a:ln w="9525">
            <a:noFill/>
            <a:miter lim="800000"/>
            <a:headEnd/>
            <a:tailEnd/>
          </a:ln>
        </p:spPr>
      </p:pic>
      <p:pic>
        <p:nvPicPr>
          <p:cNvPr id="2056" name="Picture 8" descr="E:\Chile 2012\DSC06837.JPG"/>
          <p:cNvPicPr>
            <a:picLocks noChangeAspect="1" noChangeArrowheads="1"/>
          </p:cNvPicPr>
          <p:nvPr/>
        </p:nvPicPr>
        <p:blipFill>
          <a:blip r:embed="rId5" cstate="print"/>
          <a:srcRect/>
          <a:stretch>
            <a:fillRect/>
          </a:stretch>
        </p:blipFill>
        <p:spPr bwMode="auto">
          <a:xfrm>
            <a:off x="6227763" y="3244850"/>
            <a:ext cx="2665412" cy="1479550"/>
          </a:xfrm>
          <a:prstGeom prst="rect">
            <a:avLst/>
          </a:prstGeom>
          <a:noFill/>
          <a:ln w="9525">
            <a:noFill/>
            <a:miter lim="800000"/>
            <a:headEnd/>
            <a:tailEnd/>
          </a:ln>
        </p:spPr>
      </p:pic>
      <p:pic>
        <p:nvPicPr>
          <p:cNvPr id="2057" name="Picture 9" descr="E:\Chile 2012\DSC06879.JPG"/>
          <p:cNvPicPr>
            <a:picLocks noChangeAspect="1" noChangeArrowheads="1"/>
          </p:cNvPicPr>
          <p:nvPr/>
        </p:nvPicPr>
        <p:blipFill>
          <a:blip r:embed="rId6" cstate="print"/>
          <a:srcRect/>
          <a:stretch>
            <a:fillRect/>
          </a:stretch>
        </p:blipFill>
        <p:spPr bwMode="auto">
          <a:xfrm>
            <a:off x="6227763" y="4783138"/>
            <a:ext cx="2665412" cy="199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randombar(horizont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wheel(1)">
                                      <p:cBhvr>
                                        <p:cTn id="12" dur="20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wheel(1)">
                                      <p:cBhvr>
                                        <p:cTn id="17" dur="20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wheel(1)">
                                      <p:cBhvr>
                                        <p:cTn id="22"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0825" y="242888"/>
            <a:ext cx="8642350" cy="3293209"/>
          </a:xfrm>
          <a:prstGeom prst="rect">
            <a:avLst/>
          </a:prstGeom>
        </p:spPr>
        <p:txBody>
          <a:bodyPr>
            <a:spAutoFit/>
          </a:bodyPr>
          <a:lstStyle/>
          <a:p>
            <a:pPr eaLnBrk="0" hangingPunct="0">
              <a:defRPr/>
            </a:pPr>
            <a:r>
              <a:rPr lang="es-ES" b="1" cap="all" dirty="0">
                <a:latin typeface="Arial" pitchFamily="34" charset="0"/>
                <a:cs typeface="+mn-cs"/>
              </a:rPr>
              <a:t>Fortalezas </a:t>
            </a:r>
            <a:r>
              <a:rPr lang="es-ES" b="1" cap="all" dirty="0" smtClean="0">
                <a:latin typeface="Arial" pitchFamily="34" charset="0"/>
                <a:cs typeface="+mn-cs"/>
              </a:rPr>
              <a:t>de LA  </a:t>
            </a:r>
            <a:r>
              <a:rPr lang="es-ES" b="1" cap="all" dirty="0">
                <a:latin typeface="Arial" pitchFamily="34" charset="0"/>
                <a:cs typeface="+mn-cs"/>
              </a:rPr>
              <a:t>Asociación.</a:t>
            </a:r>
          </a:p>
          <a:p>
            <a:pPr eaLnBrk="0" hangingPunct="0">
              <a:defRPr/>
            </a:pPr>
            <a:endParaRPr lang="es-NI" dirty="0">
              <a:latin typeface="Arial" pitchFamily="34" charset="0"/>
              <a:cs typeface="+mn-cs"/>
            </a:endParaRPr>
          </a:p>
          <a:p>
            <a:pPr marL="342900" indent="-342900" eaLnBrk="0" hangingPunct="0">
              <a:buFont typeface="Wingdings" pitchFamily="2" charset="2"/>
              <a:buChar char="ü"/>
              <a:defRPr/>
            </a:pPr>
            <a:r>
              <a:rPr lang="es-ES" sz="2000" dirty="0">
                <a:latin typeface="Arial" pitchFamily="34" charset="0"/>
                <a:cs typeface="+mn-cs"/>
              </a:rPr>
              <a:t>Voluntad de un grupo </a:t>
            </a:r>
            <a:r>
              <a:rPr lang="es-ES" sz="2000" dirty="0" smtClean="0">
                <a:latin typeface="Arial" pitchFamily="34" charset="0"/>
                <a:cs typeface="+mn-cs"/>
              </a:rPr>
              <a:t> de 12 técnicos de crear  </a:t>
            </a:r>
            <a:r>
              <a:rPr lang="es-ES" sz="2000" dirty="0">
                <a:latin typeface="Arial" pitchFamily="34" charset="0"/>
                <a:cs typeface="+mn-cs"/>
              </a:rPr>
              <a:t>la asociación.</a:t>
            </a:r>
            <a:endParaRPr lang="es-NI" sz="2000" dirty="0">
              <a:latin typeface="Arial" pitchFamily="34" charset="0"/>
              <a:cs typeface="+mn-cs"/>
            </a:endParaRPr>
          </a:p>
          <a:p>
            <a:pPr marL="342900" indent="-342900" eaLnBrk="0" hangingPunct="0">
              <a:buFont typeface="Wingdings" pitchFamily="2" charset="2"/>
              <a:buChar char="ü"/>
              <a:defRPr/>
            </a:pPr>
            <a:r>
              <a:rPr lang="es-ES" sz="2000" dirty="0">
                <a:latin typeface="Arial" pitchFamily="34" charset="0"/>
                <a:cs typeface="+mn-cs"/>
              </a:rPr>
              <a:t>Aporte de trabajo y dinero para crear la asociación.</a:t>
            </a:r>
            <a:endParaRPr lang="es-NI" sz="2000" dirty="0">
              <a:latin typeface="Arial" pitchFamily="34" charset="0"/>
              <a:cs typeface="+mn-cs"/>
            </a:endParaRPr>
          </a:p>
          <a:p>
            <a:pPr marL="342900" indent="-342900" eaLnBrk="0" hangingPunct="0">
              <a:buFont typeface="Wingdings" pitchFamily="2" charset="2"/>
              <a:buChar char="ü"/>
              <a:defRPr/>
            </a:pPr>
            <a:r>
              <a:rPr lang="es-ES" sz="2000" dirty="0">
                <a:latin typeface="Arial" pitchFamily="34" charset="0"/>
                <a:cs typeface="+mn-cs"/>
              </a:rPr>
              <a:t>Nuestro primer presidente fue un maestro de la carrera de refrigeración para evitar controversias con intereses económicos.</a:t>
            </a:r>
            <a:endParaRPr lang="es-NI" sz="2000" dirty="0">
              <a:latin typeface="Arial" pitchFamily="34" charset="0"/>
              <a:cs typeface="+mn-cs"/>
            </a:endParaRPr>
          </a:p>
          <a:p>
            <a:pPr marL="342900" indent="-342900" eaLnBrk="0" hangingPunct="0">
              <a:buFont typeface="Wingdings" pitchFamily="2" charset="2"/>
              <a:buChar char="ü"/>
              <a:defRPr/>
            </a:pPr>
            <a:r>
              <a:rPr lang="es-ES" sz="2000" dirty="0">
                <a:latin typeface="Arial" pitchFamily="34" charset="0"/>
                <a:cs typeface="+mn-cs"/>
              </a:rPr>
              <a:t>Contactos con diputados de la Asamblea Nacional que ayudaron en la creación de la asociación</a:t>
            </a:r>
            <a:r>
              <a:rPr lang="es-ES" sz="2000" dirty="0" smtClean="0">
                <a:latin typeface="Arial" pitchFamily="34" charset="0"/>
                <a:cs typeface="+mn-cs"/>
              </a:rPr>
              <a:t>.</a:t>
            </a:r>
          </a:p>
          <a:p>
            <a:pPr marL="342900" indent="-342900" eaLnBrk="0" hangingPunct="0">
              <a:buFont typeface="Wingdings" pitchFamily="2" charset="2"/>
              <a:buChar char="ü"/>
              <a:defRPr/>
            </a:pPr>
            <a:r>
              <a:rPr lang="es-ES" sz="2000" dirty="0" smtClean="0">
                <a:latin typeface="Arial" pitchFamily="34" charset="0"/>
                <a:cs typeface="+mn-cs"/>
              </a:rPr>
              <a:t>Marco Legal (Estatutos y Reglamento que rige el actuar  de la Asociación y de sus miembros .</a:t>
            </a:r>
            <a:endParaRPr lang="es-NI" sz="2000" dirty="0">
              <a:latin typeface="Arial" pitchFamily="34" charset="0"/>
              <a:cs typeface="+mn-cs"/>
            </a:endParaRPr>
          </a:p>
        </p:txBody>
      </p:sp>
      <p:sp>
        <p:nvSpPr>
          <p:cNvPr id="5" name="4 Rectángulo"/>
          <p:cNvSpPr/>
          <p:nvPr/>
        </p:nvSpPr>
        <p:spPr>
          <a:xfrm>
            <a:off x="214282" y="3714752"/>
            <a:ext cx="8715436" cy="3293209"/>
          </a:xfrm>
          <a:prstGeom prst="rect">
            <a:avLst/>
          </a:prstGeom>
        </p:spPr>
        <p:txBody>
          <a:bodyPr wrap="square">
            <a:spAutoFit/>
          </a:bodyPr>
          <a:lstStyle/>
          <a:p>
            <a:pPr algn="ctr" eaLnBrk="0" hangingPunct="0">
              <a:defRPr/>
            </a:pPr>
            <a:r>
              <a:rPr lang="es-ES" b="1" dirty="0">
                <a:latin typeface="Arial" pitchFamily="34" charset="0"/>
                <a:cs typeface="+mn-cs"/>
              </a:rPr>
              <a:t>DIFICULTADES </a:t>
            </a:r>
            <a:r>
              <a:rPr lang="es-ES" b="1" dirty="0" smtClean="0">
                <a:latin typeface="Arial" pitchFamily="34" charset="0"/>
                <a:cs typeface="+mn-cs"/>
              </a:rPr>
              <a:t> PARA ASOCIARSE </a:t>
            </a:r>
            <a:endParaRPr lang="es-ES" b="1" dirty="0">
              <a:latin typeface="Arial" pitchFamily="34" charset="0"/>
              <a:cs typeface="+mn-cs"/>
            </a:endParaRPr>
          </a:p>
          <a:p>
            <a:pPr eaLnBrk="0" hangingPunct="0">
              <a:defRPr/>
            </a:pPr>
            <a:endParaRPr lang="es-NI" dirty="0">
              <a:latin typeface="Arial" pitchFamily="34" charset="0"/>
              <a:cs typeface="+mn-cs"/>
            </a:endParaRPr>
          </a:p>
          <a:p>
            <a:pPr marL="342900" indent="-342900" algn="just" eaLnBrk="0" hangingPunct="0">
              <a:buFont typeface="Wingdings" pitchFamily="2" charset="2"/>
              <a:buChar char="v"/>
              <a:defRPr/>
            </a:pPr>
            <a:r>
              <a:rPr lang="es-ES" sz="2000" dirty="0" smtClean="0">
                <a:latin typeface="Arial" pitchFamily="34" charset="0"/>
                <a:cs typeface="+mn-cs"/>
              </a:rPr>
              <a:t>La </a:t>
            </a:r>
            <a:r>
              <a:rPr lang="es-ES" sz="2000" dirty="0">
                <a:latin typeface="Arial" pitchFamily="34" charset="0"/>
                <a:cs typeface="+mn-cs"/>
              </a:rPr>
              <a:t>resistencia </a:t>
            </a:r>
            <a:r>
              <a:rPr lang="es-ES" sz="2000" dirty="0" smtClean="0">
                <a:latin typeface="Arial" pitchFamily="34" charset="0"/>
                <a:cs typeface="+mn-cs"/>
              </a:rPr>
              <a:t>al cambio.</a:t>
            </a:r>
            <a:endParaRPr lang="es-NI" sz="2000" dirty="0">
              <a:latin typeface="Arial" pitchFamily="34" charset="0"/>
              <a:cs typeface="+mn-cs"/>
            </a:endParaRPr>
          </a:p>
          <a:p>
            <a:pPr marL="342900" indent="-342900" algn="just" eaLnBrk="0" hangingPunct="0">
              <a:buFont typeface="Wingdings" pitchFamily="2" charset="2"/>
              <a:buChar char="v"/>
              <a:defRPr/>
            </a:pPr>
            <a:r>
              <a:rPr lang="es-ES" sz="2000" dirty="0">
                <a:latin typeface="Arial" pitchFamily="34" charset="0"/>
                <a:cs typeface="+mn-cs"/>
              </a:rPr>
              <a:t>Poca disponibilidad de recursos para las convocatorias, </a:t>
            </a:r>
            <a:endParaRPr lang="es-NI" sz="2000" dirty="0">
              <a:latin typeface="Arial" pitchFamily="34" charset="0"/>
              <a:cs typeface="+mn-cs"/>
            </a:endParaRPr>
          </a:p>
          <a:p>
            <a:pPr marL="457200" indent="-457200" algn="just" eaLnBrk="0" hangingPunct="0">
              <a:buFont typeface="Wingdings" pitchFamily="2" charset="2"/>
              <a:buChar char="v"/>
              <a:defRPr/>
            </a:pPr>
            <a:r>
              <a:rPr lang="es-ES" sz="2000" dirty="0">
                <a:latin typeface="Arial" pitchFamily="34" charset="0"/>
                <a:cs typeface="+mn-cs"/>
              </a:rPr>
              <a:t>La confusión de la asociación vs. lucros económicos hacías los técnicos</a:t>
            </a:r>
            <a:r>
              <a:rPr lang="es-ES" sz="2000" dirty="0" smtClean="0">
                <a:latin typeface="Arial" pitchFamily="34" charset="0"/>
                <a:cs typeface="+mn-cs"/>
              </a:rPr>
              <a:t>.</a:t>
            </a:r>
            <a:endParaRPr lang="es-NI" sz="2000" dirty="0" smtClean="0">
              <a:latin typeface="Arial" pitchFamily="34" charset="0"/>
            </a:endParaRPr>
          </a:p>
          <a:p>
            <a:pPr marL="457200" indent="-457200" algn="just" eaLnBrk="0" hangingPunct="0">
              <a:buFont typeface="Wingdings" pitchFamily="2" charset="2"/>
              <a:buChar char="v"/>
              <a:defRPr/>
            </a:pPr>
            <a:r>
              <a:rPr lang="es-ES" sz="2000" dirty="0" smtClean="0">
                <a:latin typeface="Arial" pitchFamily="34" charset="0"/>
              </a:rPr>
              <a:t>Hay poco aporte económico de los asociados para el sostenimiento de ANTDRA.</a:t>
            </a:r>
            <a:endParaRPr lang="es-NI" sz="2000" dirty="0" smtClean="0">
              <a:latin typeface="Arial" pitchFamily="34" charset="0"/>
            </a:endParaRPr>
          </a:p>
          <a:p>
            <a:pPr marL="342900" indent="-342900" algn="just" eaLnBrk="0" hangingPunct="0">
              <a:buFont typeface="Wingdings" pitchFamily="2" charset="2"/>
              <a:buChar char="v"/>
              <a:defRPr/>
            </a:pPr>
            <a:endParaRPr lang="es-ES" sz="2000" dirty="0" smtClean="0">
              <a:latin typeface="Arial" pitchFamily="34" charset="0"/>
              <a:cs typeface="+mn-cs"/>
            </a:endParaRPr>
          </a:p>
          <a:p>
            <a:pPr marL="342900" indent="-342900" algn="just" eaLnBrk="0" hangingPunct="0">
              <a:buFont typeface="Wingdings" pitchFamily="2" charset="2"/>
              <a:buChar char="v"/>
              <a:defRPr/>
            </a:pPr>
            <a:endParaRPr lang="es-NI" sz="2000" dirty="0">
              <a:latin typeface="Arial" pitchFamily="34"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2575" y="333375"/>
            <a:ext cx="8640763" cy="6370975"/>
          </a:xfrm>
          <a:prstGeom prst="rect">
            <a:avLst/>
          </a:prstGeom>
        </p:spPr>
        <p:txBody>
          <a:bodyPr>
            <a:spAutoFit/>
          </a:bodyPr>
          <a:lstStyle/>
          <a:p>
            <a:pPr eaLnBrk="0" hangingPunct="0">
              <a:defRPr/>
            </a:pPr>
            <a:r>
              <a:rPr lang="es-ES" b="1" dirty="0">
                <a:latin typeface="Arial" pitchFamily="34" charset="0"/>
                <a:cs typeface="+mn-cs"/>
              </a:rPr>
              <a:t>SITUACION ACTUAL DE ANTDRA.</a:t>
            </a:r>
            <a:endParaRPr lang="es-NI" dirty="0">
              <a:latin typeface="Arial" pitchFamily="34" charset="0"/>
              <a:cs typeface="+mn-cs"/>
            </a:endParaRPr>
          </a:p>
          <a:p>
            <a:pPr eaLnBrk="0" hangingPunct="0">
              <a:defRPr/>
            </a:pPr>
            <a:r>
              <a:rPr lang="es-ES" dirty="0">
                <a:latin typeface="Arial" pitchFamily="34" charset="0"/>
                <a:cs typeface="+mn-cs"/>
              </a:rPr>
              <a:t> </a:t>
            </a:r>
            <a:endParaRPr lang="es-NI" dirty="0">
              <a:latin typeface="Arial" pitchFamily="34" charset="0"/>
              <a:cs typeface="+mn-cs"/>
            </a:endParaRPr>
          </a:p>
          <a:p>
            <a:pPr marL="457200" indent="-457200" algn="just" eaLnBrk="0" hangingPunct="0">
              <a:buFont typeface="+mj-lt"/>
              <a:buAutoNum type="arabicPeriod"/>
              <a:defRPr/>
            </a:pPr>
            <a:r>
              <a:rPr lang="es-ES" sz="2000" dirty="0" smtClean="0">
                <a:latin typeface="Arial" pitchFamily="34" charset="0"/>
              </a:rPr>
              <a:t>Existencia de la voluntad de que ANTDRA siga creciendo y cumpliendo con su visión </a:t>
            </a:r>
          </a:p>
          <a:p>
            <a:pPr marL="457200" indent="-457200" eaLnBrk="0" hangingPunct="0">
              <a:buFont typeface="+mj-lt"/>
              <a:buAutoNum type="arabicPeriod"/>
              <a:defRPr/>
            </a:pPr>
            <a:r>
              <a:rPr lang="es-ES" sz="2000" dirty="0" smtClean="0">
                <a:latin typeface="Arial" pitchFamily="34" charset="0"/>
              </a:rPr>
              <a:t>Muy buenas relaciones de </a:t>
            </a:r>
            <a:r>
              <a:rPr lang="es-ES" sz="2000" b="1" dirty="0" smtClean="0">
                <a:latin typeface="Arial" pitchFamily="34" charset="0"/>
              </a:rPr>
              <a:t>ANTDRA </a:t>
            </a:r>
            <a:r>
              <a:rPr lang="es-ES" sz="2000" dirty="0" smtClean="0">
                <a:latin typeface="Arial" pitchFamily="34" charset="0"/>
              </a:rPr>
              <a:t>con la Oficina Técnica del Ozono del Ministerio del Ambiente y los Recursos Naturales (MARENA), con los Centros de Formación  y Distribuidores. </a:t>
            </a:r>
          </a:p>
          <a:p>
            <a:pPr marL="457200" indent="-457200" algn="just" eaLnBrk="0" hangingPunct="0">
              <a:buFont typeface="+mj-lt"/>
              <a:buAutoNum type="arabicPeriod"/>
              <a:defRPr/>
            </a:pPr>
            <a:r>
              <a:rPr lang="es-ES" sz="2000" dirty="0" smtClean="0">
                <a:latin typeface="Arial" pitchFamily="34" charset="0"/>
                <a:cs typeface="+mn-cs"/>
              </a:rPr>
              <a:t>Con apoyo de proyecto del Plan de Eliminación Terminal de CFC, bajo la coordinación del MARENA se logró capacitar </a:t>
            </a:r>
            <a:r>
              <a:rPr lang="es-ES" sz="2000" dirty="0">
                <a:latin typeface="Arial" pitchFamily="34" charset="0"/>
                <a:cs typeface="+mn-cs"/>
              </a:rPr>
              <a:t>en buenas prácticas a trescientos técnicos en el </a:t>
            </a:r>
            <a:r>
              <a:rPr lang="es-ES" sz="2000" dirty="0" smtClean="0">
                <a:latin typeface="Arial" pitchFamily="34" charset="0"/>
                <a:cs typeface="+mn-cs"/>
              </a:rPr>
              <a:t>país.</a:t>
            </a:r>
          </a:p>
          <a:p>
            <a:pPr marL="457200" indent="-457200" algn="just" eaLnBrk="0" hangingPunct="0">
              <a:buFont typeface="+mj-lt"/>
              <a:buAutoNum type="arabicPeriod"/>
              <a:defRPr/>
            </a:pPr>
            <a:r>
              <a:rPr lang="es-ES" sz="2000" dirty="0" smtClean="0">
                <a:latin typeface="Arial" pitchFamily="34" charset="0"/>
                <a:cs typeface="+mn-cs"/>
              </a:rPr>
              <a:t>MARENA entrego herramientas a técnicos capacitados </a:t>
            </a:r>
            <a:endParaRPr lang="es-NI" sz="2000" dirty="0">
              <a:latin typeface="Arial" pitchFamily="34" charset="0"/>
              <a:cs typeface="+mn-cs"/>
            </a:endParaRPr>
          </a:p>
          <a:p>
            <a:pPr marL="457200" indent="-457200" algn="just" eaLnBrk="0" hangingPunct="0">
              <a:buFont typeface="+mj-lt"/>
              <a:buAutoNum type="arabicPeriod"/>
              <a:defRPr/>
            </a:pPr>
            <a:r>
              <a:rPr lang="es-ES" sz="2000" dirty="0" smtClean="0">
                <a:latin typeface="Arial" pitchFamily="34" charset="0"/>
                <a:cs typeface="+mn-cs"/>
              </a:rPr>
              <a:t>Es parte activa en el proceso de acreditación de Técnico .</a:t>
            </a:r>
            <a:endParaRPr lang="es-NI" sz="2000" dirty="0">
              <a:latin typeface="Arial" pitchFamily="34" charset="0"/>
              <a:cs typeface="+mn-cs"/>
            </a:endParaRPr>
          </a:p>
          <a:p>
            <a:pPr marL="457200" indent="-457200" algn="just" eaLnBrk="0" hangingPunct="0">
              <a:buFont typeface="+mj-lt"/>
              <a:buAutoNum type="arabicPeriod"/>
              <a:defRPr/>
            </a:pPr>
            <a:r>
              <a:rPr lang="es-ES" sz="2000" dirty="0" smtClean="0">
                <a:latin typeface="Arial" pitchFamily="34" charset="0"/>
                <a:cs typeface="+mn-cs"/>
              </a:rPr>
              <a:t>Lograr la implementación de un </a:t>
            </a:r>
            <a:r>
              <a:rPr lang="es-ES" sz="2000" dirty="0">
                <a:latin typeface="Arial" pitchFamily="34" charset="0"/>
                <a:cs typeface="+mn-cs"/>
              </a:rPr>
              <a:t>proyecto de elaboración de recuperadoras. (Se les enseñara a los técnicos </a:t>
            </a:r>
            <a:r>
              <a:rPr lang="es-NI" sz="2000" dirty="0">
                <a:latin typeface="Arial" pitchFamily="34" charset="0"/>
                <a:cs typeface="+mn-cs"/>
              </a:rPr>
              <a:t>a construir sus propias recuperadoras </a:t>
            </a:r>
            <a:r>
              <a:rPr lang="es-NI" sz="2000" dirty="0" smtClean="0">
                <a:latin typeface="Arial" pitchFamily="34" charset="0"/>
                <a:cs typeface="+mn-cs"/>
              </a:rPr>
              <a:t>haciendo uso de parte que </a:t>
            </a:r>
            <a:r>
              <a:rPr lang="es-NI" sz="2000" dirty="0">
                <a:latin typeface="Arial" pitchFamily="34" charset="0"/>
                <a:cs typeface="+mn-cs"/>
              </a:rPr>
              <a:t>ellos tienen en sus talleres y la demanda de los mismos).</a:t>
            </a:r>
          </a:p>
          <a:p>
            <a:pPr marL="457200" indent="-457200" algn="just" eaLnBrk="0" hangingPunct="0">
              <a:buFont typeface="+mj-lt"/>
              <a:buAutoNum type="arabicPeriod"/>
              <a:defRPr/>
            </a:pPr>
            <a:r>
              <a:rPr lang="es-ES" sz="2000" dirty="0" smtClean="0">
                <a:latin typeface="Arial" pitchFamily="34" charset="0"/>
                <a:cs typeface="+mn-cs"/>
              </a:rPr>
              <a:t>Continuar capacitando.</a:t>
            </a:r>
          </a:p>
          <a:p>
            <a:pPr marL="457200" indent="-457200" algn="just" eaLnBrk="0" hangingPunct="0">
              <a:buFont typeface="+mj-lt"/>
              <a:buAutoNum type="arabicPeriod"/>
              <a:defRPr/>
            </a:pPr>
            <a:r>
              <a:rPr lang="es-ES" sz="2000" dirty="0" smtClean="0">
                <a:latin typeface="Arial" pitchFamily="34" charset="0"/>
                <a:cs typeface="+mn-cs"/>
              </a:rPr>
              <a:t>Representación </a:t>
            </a:r>
            <a:r>
              <a:rPr lang="es-ES" sz="2000" dirty="0">
                <a:latin typeface="Arial" pitchFamily="34" charset="0"/>
                <a:cs typeface="+mn-cs"/>
              </a:rPr>
              <a:t>del país, de algunos directivos y distribuidores en el exterior del país con recursos propios de cada uno, no de la Asociación.</a:t>
            </a:r>
            <a:endParaRPr lang="es-NI" sz="2000" dirty="0">
              <a:latin typeface="Arial" pitchFamily="34"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0825" y="196850"/>
            <a:ext cx="8642350" cy="6370975"/>
          </a:xfrm>
          <a:prstGeom prst="rect">
            <a:avLst/>
          </a:prstGeom>
        </p:spPr>
        <p:txBody>
          <a:bodyPr>
            <a:spAutoFit/>
          </a:bodyPr>
          <a:lstStyle/>
          <a:p>
            <a:pPr eaLnBrk="0" hangingPunct="0">
              <a:defRPr/>
            </a:pPr>
            <a:r>
              <a:rPr lang="es-ES" b="1" dirty="0">
                <a:latin typeface="Arial" pitchFamily="34" charset="0"/>
                <a:cs typeface="+mn-cs"/>
              </a:rPr>
              <a:t>QUE SE BUZCA A FUTURO EN ANTDRA.</a:t>
            </a:r>
            <a:endParaRPr lang="es-NI" dirty="0">
              <a:latin typeface="Arial" pitchFamily="34" charset="0"/>
              <a:cs typeface="+mn-cs"/>
            </a:endParaRPr>
          </a:p>
          <a:p>
            <a:pPr eaLnBrk="0" hangingPunct="0">
              <a:defRPr/>
            </a:pPr>
            <a:r>
              <a:rPr lang="es-ES" dirty="0">
                <a:latin typeface="Arial" pitchFamily="34" charset="0"/>
                <a:cs typeface="+mn-cs"/>
              </a:rPr>
              <a:t> </a:t>
            </a:r>
            <a:endParaRPr lang="es-NI" dirty="0">
              <a:latin typeface="Arial" pitchFamily="34" charset="0"/>
              <a:cs typeface="+mn-cs"/>
            </a:endParaRPr>
          </a:p>
          <a:p>
            <a:pPr marL="342900" indent="-342900" algn="just" eaLnBrk="0" hangingPunct="0">
              <a:buFont typeface="Wingdings" pitchFamily="2" charset="2"/>
              <a:buChar char="q"/>
              <a:defRPr/>
            </a:pPr>
            <a:r>
              <a:rPr lang="es-ES" sz="2000" dirty="0">
                <a:latin typeface="Arial" pitchFamily="34" charset="0"/>
                <a:cs typeface="+mn-cs"/>
              </a:rPr>
              <a:t>Creación de una sección de ASHRAE. (Actualmente en proceso) para actualizaciones y mejor adopción de técnicas</a:t>
            </a:r>
            <a:r>
              <a:rPr lang="es-ES" sz="2000" dirty="0" smtClean="0">
                <a:latin typeface="Arial" pitchFamily="34" charset="0"/>
                <a:cs typeface="+mn-cs"/>
              </a:rPr>
              <a:t>. En análisis.</a:t>
            </a:r>
            <a:endParaRPr lang="es-NI" sz="2000" dirty="0">
              <a:latin typeface="Arial" pitchFamily="34" charset="0"/>
              <a:cs typeface="+mn-cs"/>
            </a:endParaRPr>
          </a:p>
          <a:p>
            <a:pPr marL="342900" indent="-342900" algn="just" eaLnBrk="0" hangingPunct="0">
              <a:buFont typeface="Wingdings" pitchFamily="2" charset="2"/>
              <a:buChar char="q"/>
              <a:defRPr/>
            </a:pPr>
            <a:r>
              <a:rPr lang="es-ES" sz="2000" dirty="0" smtClean="0">
                <a:latin typeface="Arial" pitchFamily="34" charset="0"/>
                <a:cs typeface="+mn-cs"/>
              </a:rPr>
              <a:t>Brindar el servicio de elaboración de carnet de la certificación para recibir algún aporte de parte de los técnico al momento de solicitar su certificación o renovación de certificación para contribuir con la sostenibilidad  .</a:t>
            </a:r>
            <a:endParaRPr lang="es-NI" sz="2000" dirty="0">
              <a:latin typeface="Arial" pitchFamily="34" charset="0"/>
              <a:cs typeface="+mn-cs"/>
            </a:endParaRPr>
          </a:p>
          <a:p>
            <a:pPr marL="342900" indent="-342900" algn="just" eaLnBrk="0" hangingPunct="0">
              <a:buFont typeface="Wingdings" pitchFamily="2" charset="2"/>
              <a:buChar char="q"/>
              <a:defRPr/>
            </a:pPr>
            <a:r>
              <a:rPr lang="es-ES" sz="2000" dirty="0">
                <a:latin typeface="Arial" pitchFamily="34" charset="0"/>
                <a:cs typeface="+mn-cs"/>
              </a:rPr>
              <a:t>Crear peritos y registrarlos ante la Corte Suprema de Justicia cuya función sea facilitar el conocimiento para la administración de justicia.</a:t>
            </a:r>
            <a:endParaRPr lang="es-NI" sz="2000" dirty="0">
              <a:latin typeface="Arial" pitchFamily="34" charset="0"/>
              <a:cs typeface="+mn-cs"/>
            </a:endParaRPr>
          </a:p>
          <a:p>
            <a:pPr marL="342900" indent="-342900" algn="just" eaLnBrk="0" hangingPunct="0">
              <a:buFont typeface="Wingdings" pitchFamily="2" charset="2"/>
              <a:buChar char="q"/>
              <a:defRPr/>
            </a:pPr>
            <a:r>
              <a:rPr lang="es-ES" sz="2000" dirty="0">
                <a:latin typeface="Arial" pitchFamily="34" charset="0"/>
                <a:cs typeface="+mn-cs"/>
              </a:rPr>
              <a:t>Facilitar a los asociados su integración al seguro social para mitigar los incidentes que presenta la vida, ya que la mayoría de nuestros asociados no cotizan.</a:t>
            </a:r>
            <a:endParaRPr lang="es-NI" sz="2000" dirty="0">
              <a:latin typeface="Arial" pitchFamily="34" charset="0"/>
              <a:cs typeface="+mn-cs"/>
            </a:endParaRPr>
          </a:p>
          <a:p>
            <a:pPr marL="342900" indent="-342900" algn="just" eaLnBrk="0" hangingPunct="0">
              <a:buFont typeface="Wingdings" pitchFamily="2" charset="2"/>
              <a:buChar char="q"/>
              <a:defRPr/>
            </a:pPr>
            <a:r>
              <a:rPr lang="es-ES" sz="2000" dirty="0">
                <a:latin typeface="Arial" pitchFamily="34" charset="0"/>
                <a:cs typeface="+mn-cs"/>
              </a:rPr>
              <a:t>Capacitación continúa en tecnologías y medio ambiente relacionado a la refrigeración.</a:t>
            </a:r>
            <a:endParaRPr lang="es-NI" sz="2000" dirty="0">
              <a:latin typeface="Arial" pitchFamily="34" charset="0"/>
              <a:cs typeface="+mn-cs"/>
            </a:endParaRPr>
          </a:p>
          <a:p>
            <a:pPr marL="342900" indent="-342900" algn="just" eaLnBrk="0" hangingPunct="0">
              <a:buFont typeface="Wingdings" pitchFamily="2" charset="2"/>
              <a:buChar char="q"/>
              <a:defRPr/>
            </a:pPr>
            <a:r>
              <a:rPr lang="es-ES" sz="2000" dirty="0">
                <a:latin typeface="Arial" pitchFamily="34" charset="0"/>
                <a:cs typeface="+mn-cs"/>
              </a:rPr>
              <a:t>Seguir apoyando a las instituciones que velan por el medio ambiente sean estas estatales o no (MARENA, PNUMA, ONUDI etc.).</a:t>
            </a:r>
            <a:endParaRPr lang="es-NI" sz="2000" dirty="0">
              <a:latin typeface="Arial" pitchFamily="34" charset="0"/>
              <a:cs typeface="+mn-cs"/>
            </a:endParaRPr>
          </a:p>
          <a:p>
            <a:pPr marL="342900" indent="-342900" algn="just" eaLnBrk="0" hangingPunct="0">
              <a:buFont typeface="Wingdings" pitchFamily="2" charset="2"/>
              <a:buChar char="q"/>
              <a:defRPr/>
            </a:pPr>
            <a:r>
              <a:rPr lang="es-ES" sz="2000" dirty="0">
                <a:latin typeface="Arial" pitchFamily="34" charset="0"/>
                <a:cs typeface="+mn-cs"/>
              </a:rPr>
              <a:t>Seguir capacitando en buenas prácticas a los técnicos.</a:t>
            </a:r>
          </a:p>
          <a:p>
            <a:pPr marL="342900" indent="-342900" algn="just" eaLnBrk="0" hangingPunct="0">
              <a:buFont typeface="Wingdings" pitchFamily="2" charset="2"/>
              <a:buChar char="q"/>
              <a:defRPr/>
            </a:pPr>
            <a:r>
              <a:rPr lang="es-ES" sz="2000" dirty="0">
                <a:latin typeface="Arial" pitchFamily="34" charset="0"/>
                <a:cs typeface="+mn-cs"/>
              </a:rPr>
              <a:t>Hacer el </a:t>
            </a:r>
            <a:r>
              <a:rPr lang="es-ES" sz="2000" dirty="0" smtClean="0">
                <a:latin typeface="Arial" pitchFamily="34" charset="0"/>
                <a:cs typeface="+mn-cs"/>
              </a:rPr>
              <a:t>segundo </a:t>
            </a:r>
            <a:r>
              <a:rPr lang="es-ES" sz="2000" dirty="0">
                <a:latin typeface="Arial" pitchFamily="34" charset="0"/>
                <a:cs typeface="+mn-cs"/>
              </a:rPr>
              <a:t>congreso de Refrigeración Nacional.</a:t>
            </a:r>
            <a:endParaRPr lang="es-NI" sz="2000" dirty="0">
              <a:latin typeface="Arial" pitchFamily="34" charset="0"/>
              <a:cs typeface="+mn-cs"/>
            </a:endParaRPr>
          </a:p>
          <a:p>
            <a:pPr eaLnBrk="0" hangingPunct="0">
              <a:defRPr/>
            </a:pPr>
            <a:r>
              <a:rPr lang="es-ES" sz="2000" dirty="0">
                <a:latin typeface="Arial" pitchFamily="34" charset="0"/>
                <a:cs typeface="+mn-cs"/>
              </a:rPr>
              <a:t> </a:t>
            </a:r>
            <a:endParaRPr lang="es-NI" sz="2000" dirty="0">
              <a:latin typeface="Arial" pitchFamily="34"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Chile 2012\098.JPG"/>
          <p:cNvPicPr>
            <a:picLocks noChangeAspect="1" noChangeArrowheads="1"/>
          </p:cNvPicPr>
          <p:nvPr/>
        </p:nvPicPr>
        <p:blipFill>
          <a:blip r:embed="rId3" cstate="print"/>
          <a:srcRect/>
          <a:stretch>
            <a:fillRect/>
          </a:stretch>
        </p:blipFill>
        <p:spPr bwMode="auto">
          <a:xfrm>
            <a:off x="4787900" y="3832225"/>
            <a:ext cx="4176713" cy="2932113"/>
          </a:xfrm>
          <a:prstGeom prst="rect">
            <a:avLst/>
          </a:prstGeom>
          <a:noFill/>
          <a:ln w="9525">
            <a:noFill/>
            <a:miter lim="800000"/>
            <a:headEnd/>
            <a:tailEnd/>
          </a:ln>
        </p:spPr>
      </p:pic>
      <p:pic>
        <p:nvPicPr>
          <p:cNvPr id="12291" name="Picture 3" descr="E:\Chile 2012\DSC06730.JPG"/>
          <p:cNvPicPr>
            <a:picLocks noChangeAspect="1" noChangeArrowheads="1"/>
          </p:cNvPicPr>
          <p:nvPr/>
        </p:nvPicPr>
        <p:blipFill>
          <a:blip r:embed="rId4" cstate="print"/>
          <a:srcRect/>
          <a:stretch>
            <a:fillRect/>
          </a:stretch>
        </p:blipFill>
        <p:spPr bwMode="auto">
          <a:xfrm>
            <a:off x="365125" y="3832225"/>
            <a:ext cx="4351338" cy="2932113"/>
          </a:xfrm>
          <a:prstGeom prst="rect">
            <a:avLst/>
          </a:prstGeom>
          <a:noFill/>
          <a:ln w="9525">
            <a:noFill/>
            <a:miter lim="800000"/>
            <a:headEnd/>
            <a:tailEnd/>
          </a:ln>
        </p:spPr>
      </p:pic>
      <p:pic>
        <p:nvPicPr>
          <p:cNvPr id="12292" name="Picture 2" descr="D:\antdra\Chile 2012\DSC06864.JPG"/>
          <p:cNvPicPr>
            <a:picLocks noChangeAspect="1" noChangeArrowheads="1"/>
          </p:cNvPicPr>
          <p:nvPr/>
        </p:nvPicPr>
        <p:blipFill>
          <a:blip r:embed="rId5" cstate="print"/>
          <a:srcRect/>
          <a:stretch>
            <a:fillRect/>
          </a:stretch>
        </p:blipFill>
        <p:spPr bwMode="auto">
          <a:xfrm>
            <a:off x="395288" y="598488"/>
            <a:ext cx="4321175" cy="3171825"/>
          </a:xfrm>
          <a:prstGeom prst="rect">
            <a:avLst/>
          </a:prstGeom>
          <a:noFill/>
          <a:ln w="9525">
            <a:noFill/>
            <a:miter lim="800000"/>
            <a:headEnd/>
            <a:tailEnd/>
          </a:ln>
        </p:spPr>
      </p:pic>
      <p:pic>
        <p:nvPicPr>
          <p:cNvPr id="12293" name="Picture 3" descr="D:\antdra\Chile 2012\DSC06984.JPG"/>
          <p:cNvPicPr>
            <a:picLocks noChangeAspect="1" noChangeArrowheads="1"/>
          </p:cNvPicPr>
          <p:nvPr/>
        </p:nvPicPr>
        <p:blipFill>
          <a:blip r:embed="rId6" cstate="print"/>
          <a:srcRect/>
          <a:stretch>
            <a:fillRect/>
          </a:stretch>
        </p:blipFill>
        <p:spPr bwMode="auto">
          <a:xfrm>
            <a:off x="4787900" y="598488"/>
            <a:ext cx="4176713"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2071678"/>
            <a:ext cx="8215370" cy="4357718"/>
          </a:xfrm>
        </p:spPr>
        <p:txBody>
          <a:bodyPr/>
          <a:lstStyle/>
          <a:p>
            <a:pPr>
              <a:buFont typeface="Wingdings" pitchFamily="2" charset="2"/>
              <a:buChar char="§"/>
            </a:pPr>
            <a:r>
              <a:rPr lang="es-NI" dirty="0" smtClean="0"/>
              <a:t>Se apoya los procesos de conversión de equipos y recuperación de SAOs .</a:t>
            </a:r>
          </a:p>
          <a:p>
            <a:pPr>
              <a:buFont typeface="Wingdings" pitchFamily="2" charset="2"/>
              <a:buChar char="§"/>
            </a:pPr>
            <a:r>
              <a:rPr lang="es-ES" dirty="0" smtClean="0"/>
              <a:t>Se brinda asistencia cuando se requiere. </a:t>
            </a:r>
          </a:p>
          <a:p>
            <a:pPr>
              <a:buFont typeface="Wingdings" pitchFamily="2" charset="2"/>
              <a:buChar char="§"/>
            </a:pPr>
            <a:r>
              <a:rPr lang="es-ES" dirty="0" smtClean="0"/>
              <a:t>Los técnicos capacitados son fuentes de comunicación entre el MARENA y las empresas. </a:t>
            </a:r>
            <a:endParaRPr lang="es-NI" dirty="0" smtClean="0"/>
          </a:p>
          <a:p>
            <a:pPr>
              <a:buFont typeface="Wingdings" pitchFamily="2" charset="2"/>
              <a:buChar char="§"/>
            </a:pPr>
            <a:r>
              <a:rPr lang="es-NI" dirty="0" smtClean="0"/>
              <a:t>Somos parte del  Comité técnico para la certificación que se esta llevando actualmente en el país.</a:t>
            </a:r>
          </a:p>
          <a:p>
            <a:pPr>
              <a:buFont typeface="Wingdings" pitchFamily="2" charset="2"/>
              <a:buChar char="§"/>
            </a:pPr>
            <a:r>
              <a:rPr lang="es-NI" dirty="0" smtClean="0"/>
              <a:t>Se promovió en el primer congreso realizado en Diciembre del 2012 el uso de tecnologías y refrigerantes alternativos al HCFC R22 y R141b (químicos y naturales).</a:t>
            </a:r>
          </a:p>
        </p:txBody>
      </p:sp>
      <p:sp>
        <p:nvSpPr>
          <p:cNvPr id="3" name="2 Título"/>
          <p:cNvSpPr>
            <a:spLocks noGrp="1"/>
          </p:cNvSpPr>
          <p:nvPr>
            <p:ph type="title"/>
          </p:nvPr>
        </p:nvSpPr>
        <p:spPr>
          <a:xfrm>
            <a:off x="457200" y="338138"/>
            <a:ext cx="8229600" cy="1590664"/>
          </a:xfrm>
        </p:spPr>
        <p:txBody>
          <a:bodyPr/>
          <a:lstStyle/>
          <a:p>
            <a:r>
              <a:rPr lang="es-NI" sz="3200" dirty="0" smtClean="0"/>
              <a:t>Participación de ANTDRA y de los Centros de Atención a la Conversión (20 ATC) en los planes nacionales de eliminación gradual de SAO.</a:t>
            </a:r>
            <a:endParaRPr lang="es-NI"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642918"/>
            <a:ext cx="8501122" cy="5483245"/>
          </a:xfrm>
        </p:spPr>
        <p:txBody>
          <a:bodyPr/>
          <a:lstStyle/>
          <a:p>
            <a:pPr>
              <a:buFont typeface="Wingdings" pitchFamily="2" charset="2"/>
              <a:buChar char="§"/>
            </a:pPr>
            <a:r>
              <a:rPr lang="es-NI" dirty="0" smtClean="0"/>
              <a:t>Se ejecutara  el proyecto de construcción de recuperadora mediante la realización de una capacitación  para ampliar la cantidad de talleres ATC. (Estamos analizando lo económico)</a:t>
            </a:r>
          </a:p>
          <a:p>
            <a:pPr>
              <a:buFont typeface="Wingdings" pitchFamily="2" charset="2"/>
              <a:buChar char="§"/>
            </a:pPr>
            <a:r>
              <a:rPr lang="es-NI" dirty="0" smtClean="0"/>
              <a:t>Una vez creados mas ATC en el país iniciar un proceso de recuperación del HCFC R22 en desusó (refrigerante proveniente de equipos AC que se ha quemado el compresor, equipos que serán reemplazados entre otros) por lo cual el técnico recibirá dinero por cada libra de R22 recuperada.</a:t>
            </a:r>
          </a:p>
          <a:p>
            <a:pPr>
              <a:buFont typeface="Wingdings" pitchFamily="2" charset="2"/>
              <a:buChar char="§"/>
            </a:pPr>
            <a:r>
              <a:rPr lang="es-NI" dirty="0" smtClean="0"/>
              <a:t>Para la eliminación de los HCFCs se evalúa una propuesta  de la empresa Polar </a:t>
            </a:r>
            <a:r>
              <a:rPr lang="es-NI" dirty="0" err="1" smtClean="0"/>
              <a:t>Technology</a:t>
            </a:r>
            <a:r>
              <a:rPr lang="es-NI" dirty="0" smtClean="0"/>
              <a:t>  para enviarle el refrigerante recuperado para su regeneración en la planta ubicada en Puerto Rico. (Pendiente visita a la planta en físico y ver la parte legal y factibilidad de la misma).</a:t>
            </a:r>
          </a:p>
          <a:p>
            <a:pPr>
              <a:buFont typeface="Wingdings" pitchFamily="2" charset="2"/>
              <a:buChar char="§"/>
            </a:pPr>
            <a:endParaRPr lang="es-NI"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4800</TotalTime>
  <Words>556</Words>
  <Application>Microsoft Office PowerPoint</Application>
  <PresentationFormat>Presentación en pantalla (4:3)</PresentationFormat>
  <Paragraphs>79</Paragraphs>
  <Slides>11</Slides>
  <Notes>8</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Forma de onda</vt:lpstr>
      <vt:lpstr>Diapositiva 1</vt:lpstr>
      <vt:lpstr>Diapositiva 2</vt:lpstr>
      <vt:lpstr>Diapositiva 3</vt:lpstr>
      <vt:lpstr>Diapositiva 4</vt:lpstr>
      <vt:lpstr>Diapositiva 5</vt:lpstr>
      <vt:lpstr>Diapositiva 6</vt:lpstr>
      <vt:lpstr>Diapositiva 7</vt:lpstr>
      <vt:lpstr>Participación de ANTDRA y de los Centros de Atención a la Conversión (20 ATC) en los planes nacionales de eliminación gradual de SAO.</vt:lpstr>
      <vt:lpstr>Diapositiva 9</vt:lpstr>
      <vt:lpstr>Diapositiva 10</vt:lpstr>
      <vt:lpstr>Diapositiva 11</vt:lpstr>
    </vt:vector>
  </TitlesOfParts>
  <Company>LORENA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dc:creator>
  <cp:lastModifiedBy>WINXP</cp:lastModifiedBy>
  <cp:revision>159</cp:revision>
  <cp:lastPrinted>2009-08-19T20:11:20Z</cp:lastPrinted>
  <dcterms:created xsi:type="dcterms:W3CDTF">2010-10-16T00:06:49Z</dcterms:created>
  <dcterms:modified xsi:type="dcterms:W3CDTF">2013-06-12T20:31:06Z</dcterms:modified>
</cp:coreProperties>
</file>